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B5FB08-8E11-4BBC-86AE-FA405ADCE2D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F1943F-EE8A-4AB2-A0C7-DECBD863DD90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FB08-8E11-4BBC-86AE-FA405ADCE2D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943F-EE8A-4AB2-A0C7-DECBD863DD90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FB08-8E11-4BBC-86AE-FA405ADCE2D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943F-EE8A-4AB2-A0C7-DECBD863DD90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FB08-8E11-4BBC-86AE-FA405ADCE2D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943F-EE8A-4AB2-A0C7-DECBD863DD9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FB08-8E11-4BBC-86AE-FA405ADCE2D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943F-EE8A-4AB2-A0C7-DECBD863DD9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FB08-8E11-4BBC-86AE-FA405ADCE2D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943F-EE8A-4AB2-A0C7-DECBD863DD9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FB08-8E11-4BBC-86AE-FA405ADCE2D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943F-EE8A-4AB2-A0C7-DECBD863DD90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FB08-8E11-4BBC-86AE-FA405ADCE2D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943F-EE8A-4AB2-A0C7-DECBD863DD90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FB08-8E11-4BBC-86AE-FA405ADCE2D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943F-EE8A-4AB2-A0C7-DECBD863DD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FB08-8E11-4BBC-86AE-FA405ADCE2D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943F-EE8A-4AB2-A0C7-DECBD863DD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FB08-8E11-4BBC-86AE-FA405ADCE2D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1943F-EE8A-4AB2-A0C7-DECBD863DD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7B5FB08-8E11-4BBC-86AE-FA405ADCE2D3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BF1943F-EE8A-4AB2-A0C7-DECBD863DD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Tener</a:t>
            </a:r>
            <a:r>
              <a:rPr lang="en-US" dirty="0" smtClean="0"/>
              <a:t> + </a:t>
            </a:r>
            <a:r>
              <a:rPr lang="en-US" dirty="0" err="1" smtClean="0"/>
              <a:t>que</a:t>
            </a:r>
            <a:r>
              <a:rPr lang="en-US" dirty="0" smtClean="0"/>
              <a:t> + </a:t>
            </a:r>
            <a:r>
              <a:rPr lang="en-US" dirty="0" err="1" smtClean="0"/>
              <a:t>infintive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Día</a:t>
            </a:r>
            <a:r>
              <a:rPr lang="en-US" dirty="0" smtClean="0"/>
              <a:t>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18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812" y="152400"/>
            <a:ext cx="7756263" cy="1054250"/>
          </a:xfrm>
        </p:spPr>
        <p:txBody>
          <a:bodyPr/>
          <a:lstStyle/>
          <a:p>
            <a:r>
              <a:rPr lang="en-US" dirty="0" err="1" smtClean="0"/>
              <a:t>Tienen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r>
              <a:rPr lang="en-US" sz="2800" dirty="0" err="1" smtClean="0"/>
              <a:t>Ellos</a:t>
            </a:r>
            <a:r>
              <a:rPr lang="en-US" sz="2800" dirty="0" smtClean="0"/>
              <a:t> </a:t>
            </a:r>
            <a:r>
              <a:rPr lang="en-US" sz="2800" dirty="0" err="1">
                <a:solidFill>
                  <a:srgbClr val="7030A0"/>
                </a:solidFill>
              </a:rPr>
              <a:t>t</a:t>
            </a:r>
            <a:r>
              <a:rPr lang="en-US" sz="2800" dirty="0" err="1" smtClean="0">
                <a:solidFill>
                  <a:srgbClr val="7030A0"/>
                </a:solidFill>
              </a:rPr>
              <a:t>ienen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</a:rPr>
              <a:t>que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</a:rPr>
              <a:t>obtener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  <a:r>
              <a:rPr lang="en-US" sz="2800" dirty="0" err="1" smtClean="0"/>
              <a:t>sus</a:t>
            </a:r>
            <a:r>
              <a:rPr lang="en-US" sz="2800" dirty="0" smtClean="0"/>
              <a:t> </a:t>
            </a:r>
            <a:r>
              <a:rPr lang="en-US" sz="2800" dirty="0" err="1" smtClean="0"/>
              <a:t>pasaportes</a:t>
            </a:r>
            <a:endParaRPr lang="en-US" sz="2800" dirty="0" smtClean="0"/>
          </a:p>
          <a:p>
            <a:endParaRPr lang="en-US" dirty="0">
              <a:solidFill>
                <a:srgbClr val="CC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361" y="2615080"/>
            <a:ext cx="2655277" cy="33329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1200" y="5948065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They </a:t>
            </a:r>
            <a:r>
              <a:rPr lang="en-US" sz="2400" dirty="0" smtClean="0">
                <a:solidFill>
                  <a:srgbClr val="7030A0"/>
                </a:solidFill>
              </a:rPr>
              <a:t>have to obtain </a:t>
            </a:r>
            <a:r>
              <a:rPr lang="en-US" sz="2400" dirty="0" smtClean="0"/>
              <a:t>their passports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7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for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_______________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nadar</a:t>
            </a:r>
            <a:r>
              <a:rPr lang="en-US" dirty="0" smtClean="0"/>
              <a:t> en el mar. (</a:t>
            </a:r>
            <a:r>
              <a:rPr lang="en-US" dirty="0" err="1" smtClean="0"/>
              <a:t>Yo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_______________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visitar</a:t>
            </a:r>
            <a:r>
              <a:rPr lang="en-US" dirty="0" smtClean="0"/>
              <a:t> el </a:t>
            </a:r>
            <a:r>
              <a:rPr lang="en-US" dirty="0" err="1" smtClean="0"/>
              <a:t>museo</a:t>
            </a:r>
            <a:r>
              <a:rPr lang="en-US" dirty="0" smtClean="0"/>
              <a:t>. (Roberto)</a:t>
            </a:r>
          </a:p>
          <a:p>
            <a:endParaRPr lang="en-US" dirty="0"/>
          </a:p>
          <a:p>
            <a:r>
              <a:rPr lang="en-US" dirty="0" smtClean="0"/>
              <a:t>_____________ ____ </a:t>
            </a:r>
            <a:r>
              <a:rPr lang="en-US" dirty="0" err="1" smtClean="0"/>
              <a:t>tomar</a:t>
            </a:r>
            <a:r>
              <a:rPr lang="en-US" dirty="0" smtClean="0"/>
              <a:t> el metro (</a:t>
            </a:r>
            <a:r>
              <a:rPr lang="en-US" dirty="0" err="1" smtClean="0"/>
              <a:t>Nosotoros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_____________ ____ </a:t>
            </a:r>
            <a:r>
              <a:rPr lang="en-US" dirty="0" err="1" smtClean="0"/>
              <a:t>encontrar</a:t>
            </a:r>
            <a:r>
              <a:rPr lang="en-US" dirty="0" smtClean="0"/>
              <a:t> el </a:t>
            </a:r>
            <a:r>
              <a:rPr lang="en-US" dirty="0" err="1" smtClean="0"/>
              <a:t>mapa</a:t>
            </a:r>
            <a:r>
              <a:rPr lang="en-US" dirty="0" smtClean="0"/>
              <a:t>. (</a:t>
            </a:r>
            <a:r>
              <a:rPr lang="en-US" dirty="0" err="1" smtClean="0"/>
              <a:t>Tú</a:t>
            </a:r>
            <a:r>
              <a:rPr lang="en-US" sz="2800" dirty="0" smtClean="0"/>
              <a:t>)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49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out your rough </a:t>
            </a:r>
            <a:r>
              <a:rPr lang="en-US" dirty="0" smtClean="0"/>
              <a:t>drafts to hand in.</a:t>
            </a:r>
          </a:p>
          <a:p>
            <a:r>
              <a:rPr lang="en-US"/>
              <a:t>Get a white </a:t>
            </a:r>
            <a:r>
              <a:rPr lang="en-US"/>
              <a:t>board</a:t>
            </a:r>
            <a:r>
              <a:rPr lang="en-US" smtClean="0"/>
              <a:t>.</a:t>
            </a:r>
            <a:endParaRPr lang="en-US" dirty="0" smtClean="0"/>
          </a:p>
          <a:p>
            <a:r>
              <a:rPr lang="en-US" dirty="0" smtClean="0"/>
              <a:t>Talk </a:t>
            </a:r>
            <a:r>
              <a:rPr lang="en-US" dirty="0" smtClean="0"/>
              <a:t>to your group about what the verb conjugations for TENER are. Be ready to share with the class</a:t>
            </a:r>
            <a:r>
              <a:rPr lang="en-US" dirty="0" smtClean="0"/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Hazlo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3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Talk about in your group about what you think you </a:t>
            </a:r>
            <a:r>
              <a:rPr lang="en-US" sz="2400" b="1" dirty="0" smtClean="0">
                <a:solidFill>
                  <a:srgbClr val="7030A0"/>
                </a:solidFill>
              </a:rPr>
              <a:t>have to do </a:t>
            </a:r>
            <a:r>
              <a:rPr lang="en-US" sz="2400" dirty="0" smtClean="0"/>
              <a:t>in preparation to travel in your country.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15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 means HAVE TO DO something</a:t>
            </a:r>
          </a:p>
          <a:p>
            <a:endParaRPr lang="en-US" dirty="0"/>
          </a:p>
          <a:p>
            <a:r>
              <a:rPr lang="en-US" dirty="0" smtClean="0"/>
              <a:t>Why do you think we need to learn how to say “have to do” something? Why does it pertain to </a:t>
            </a:r>
            <a:r>
              <a:rPr lang="en-US" dirty="0" err="1" smtClean="0"/>
              <a:t>Exploramundo</a:t>
            </a:r>
            <a:r>
              <a:rPr lang="en-US" dirty="0" smtClean="0"/>
              <a:t> Inc.?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Tener</a:t>
            </a:r>
            <a:r>
              <a:rPr lang="en-US" dirty="0" smtClean="0"/>
              <a:t> + </a:t>
            </a:r>
            <a:r>
              <a:rPr lang="en-US" dirty="0" err="1" smtClean="0"/>
              <a:t>que</a:t>
            </a:r>
            <a:r>
              <a:rPr lang="en-US" dirty="0" smtClean="0"/>
              <a:t> + </a:t>
            </a:r>
            <a:r>
              <a:rPr lang="en-US" dirty="0" err="1" smtClean="0"/>
              <a:t>infintive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82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2852421"/>
              </p:ext>
            </p:extLst>
          </p:nvPr>
        </p:nvGraphicFramePr>
        <p:xfrm>
          <a:off x="698500" y="2247900"/>
          <a:ext cx="7835900" cy="247650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3917950"/>
                <a:gridCol w="3917950"/>
              </a:tblGrid>
              <a:tr h="61912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Singular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Plural</a:t>
                      </a:r>
                      <a:endParaRPr lang="en-US" sz="2400" dirty="0"/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Yo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b="1" dirty="0" err="1" smtClean="0">
                          <a:solidFill>
                            <a:srgbClr val="7030A0"/>
                          </a:solidFill>
                        </a:rPr>
                        <a:t>tengo</a:t>
                      </a:r>
                      <a:endParaRPr lang="en-US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Nosotoros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="1" baseline="0" dirty="0" err="1" smtClean="0">
                          <a:solidFill>
                            <a:srgbClr val="7030A0"/>
                          </a:solidFill>
                        </a:rPr>
                        <a:t>tenemos</a:t>
                      </a:r>
                      <a:endParaRPr lang="en-US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Tú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b="1" dirty="0" err="1" smtClean="0">
                          <a:solidFill>
                            <a:srgbClr val="7030A0"/>
                          </a:solidFill>
                        </a:rPr>
                        <a:t>tienes</a:t>
                      </a:r>
                      <a:endParaRPr lang="en-US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Él</a:t>
                      </a:r>
                      <a:r>
                        <a:rPr lang="en-US" sz="2400" dirty="0" smtClean="0"/>
                        <a:t>, Ella, </a:t>
                      </a:r>
                      <a:r>
                        <a:rPr lang="en-US" sz="2400" dirty="0" err="1" smtClean="0"/>
                        <a:t>Usted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="1" baseline="0" dirty="0" err="1" smtClean="0">
                          <a:solidFill>
                            <a:srgbClr val="7030A0"/>
                          </a:solidFill>
                        </a:rPr>
                        <a:t>tiene</a:t>
                      </a:r>
                      <a:endParaRPr lang="en-US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Ellos</a:t>
                      </a:r>
                      <a:r>
                        <a:rPr lang="en-US" sz="2400" dirty="0" smtClean="0"/>
                        <a:t>, </a:t>
                      </a:r>
                      <a:r>
                        <a:rPr lang="en-US" sz="2400" dirty="0" err="1" smtClean="0"/>
                        <a:t>Ellas</a:t>
                      </a:r>
                      <a:r>
                        <a:rPr lang="en-US" sz="2400" dirty="0" smtClean="0"/>
                        <a:t>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Ustedes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="1" baseline="0" dirty="0" err="1" smtClean="0">
                          <a:solidFill>
                            <a:srgbClr val="7030A0"/>
                          </a:solidFill>
                        </a:rPr>
                        <a:t>tienen</a:t>
                      </a:r>
                      <a:endParaRPr lang="en-US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Conjugations for </a:t>
            </a:r>
            <a:r>
              <a:rPr lang="en-US" dirty="0" err="1" smtClean="0"/>
              <a:t>tener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5105400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itchFamily="2" charset="2"/>
              <a:buChar char="v"/>
            </a:pPr>
            <a:r>
              <a:rPr lang="en-US" sz="2400" dirty="0" smtClean="0"/>
              <a:t>Conjugation of </a:t>
            </a:r>
            <a:r>
              <a:rPr lang="en-US" sz="2400" dirty="0" err="1" smtClean="0"/>
              <a:t>tener</a:t>
            </a:r>
            <a:r>
              <a:rPr lang="en-US" sz="2400" dirty="0" smtClean="0"/>
              <a:t> + </a:t>
            </a:r>
            <a:r>
              <a:rPr lang="en-US" sz="2400" dirty="0" err="1" smtClean="0"/>
              <a:t>que</a:t>
            </a:r>
            <a:r>
              <a:rPr lang="en-US" sz="2400" dirty="0" smtClean="0"/>
              <a:t> + infinitive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0608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390453"/>
          </a:xfrm>
        </p:spPr>
        <p:txBody>
          <a:bodyPr/>
          <a:lstStyle/>
          <a:p>
            <a:r>
              <a:rPr lang="en-US" sz="3200" dirty="0" err="1">
                <a:solidFill>
                  <a:schemeClr val="accent6">
                    <a:lumMod val="50000"/>
                  </a:schemeClr>
                </a:solidFill>
              </a:rPr>
              <a:t>Tengo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6">
                    <a:lumMod val="50000"/>
                  </a:schemeClr>
                </a:solidFill>
              </a:rPr>
              <a:t>que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6">
                    <a:lumMod val="50000"/>
                  </a:schemeClr>
                </a:solidFill>
              </a:rPr>
              <a:t>comprar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los </a:t>
            </a:r>
            <a:r>
              <a:rPr lang="en-US" sz="3200" dirty="0" err="1">
                <a:solidFill>
                  <a:schemeClr val="tx1"/>
                </a:solidFill>
              </a:rPr>
              <a:t>boletos</a:t>
            </a:r>
            <a:r>
              <a:rPr lang="en-US" sz="3200" dirty="0">
                <a:solidFill>
                  <a:schemeClr val="tx1"/>
                </a:solidFill>
              </a:rPr>
              <a:t>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4600" y="6019800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2400" dirty="0"/>
              <a:t>I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have to buy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tickets.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001" y="2895600"/>
            <a:ext cx="5830400" cy="293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14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390453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Tú</a:t>
            </a:r>
            <a:r>
              <a:rPr lang="en-US" sz="3200" dirty="0" smtClean="0"/>
              <a:t> </a:t>
            </a:r>
            <a:r>
              <a:rPr lang="en-US" sz="3200" dirty="0" err="1" smtClean="0">
                <a:solidFill>
                  <a:schemeClr val="accent6">
                    <a:lumMod val="50000"/>
                  </a:schemeClr>
                </a:solidFill>
              </a:rPr>
              <a:t>tienes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accent6">
                    <a:lumMod val="50000"/>
                  </a:schemeClr>
                </a:solidFill>
              </a:rPr>
              <a:t>que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accent6">
                    <a:lumMod val="50000"/>
                  </a:schemeClr>
                </a:solidFill>
              </a:rPr>
              <a:t>tomar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200" dirty="0" smtClean="0"/>
              <a:t>el </a:t>
            </a:r>
            <a:r>
              <a:rPr lang="en-US" sz="3200" dirty="0" err="1" smtClean="0"/>
              <a:t>avión</a:t>
            </a:r>
            <a:r>
              <a:rPr lang="en-US" sz="3200" dirty="0" smtClean="0"/>
              <a:t> a Madrid.</a:t>
            </a:r>
          </a:p>
          <a:p>
            <a:pPr lvl="1"/>
            <a:endParaRPr lang="en-US" sz="3000" dirty="0"/>
          </a:p>
          <a:p>
            <a:pPr marL="411480" lvl="1" indent="0">
              <a:buNone/>
            </a:pPr>
            <a:endParaRPr lang="en-US" sz="3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5943600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800" dirty="0"/>
              <a:t>You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have to take </a:t>
            </a:r>
            <a:r>
              <a:rPr lang="en-US" sz="2800" dirty="0"/>
              <a:t>the plane to Madrid. 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3124200"/>
            <a:ext cx="3531528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9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2857053"/>
          </a:xfrm>
        </p:spPr>
        <p:txBody>
          <a:bodyPr/>
          <a:lstStyle/>
          <a:p>
            <a:r>
              <a:rPr lang="en-US" sz="3600" dirty="0" smtClean="0"/>
              <a:t>Ella </a:t>
            </a:r>
            <a:r>
              <a:rPr lang="en-US" sz="3600" dirty="0" err="1" smtClean="0">
                <a:solidFill>
                  <a:schemeClr val="accent6">
                    <a:lumMod val="50000"/>
                  </a:schemeClr>
                </a:solidFill>
              </a:rPr>
              <a:t>tiene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6">
                    <a:lumMod val="50000"/>
                  </a:schemeClr>
                </a:solidFill>
              </a:rPr>
              <a:t>que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dirty="0" err="1" smtClean="0">
                <a:solidFill>
                  <a:schemeClr val="accent6">
                    <a:lumMod val="50000"/>
                  </a:schemeClr>
                </a:solidFill>
              </a:rPr>
              <a:t>hacer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dirty="0" smtClean="0"/>
              <a:t>la </a:t>
            </a:r>
            <a:r>
              <a:rPr lang="en-US" sz="3600" dirty="0" err="1" smtClean="0"/>
              <a:t>maleta</a:t>
            </a:r>
            <a:r>
              <a:rPr lang="en-US" sz="3600" dirty="0" smtClean="0"/>
              <a:t>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5715000"/>
            <a:ext cx="6477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2800" dirty="0"/>
              <a:t>She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has to pack </a:t>
            </a:r>
            <a:r>
              <a:rPr lang="en-US" sz="2800" dirty="0"/>
              <a:t>her bag.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276600"/>
            <a:ext cx="29718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87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68" y="304800"/>
            <a:ext cx="7756263" cy="1054250"/>
          </a:xfrm>
        </p:spPr>
        <p:txBody>
          <a:bodyPr/>
          <a:lstStyle/>
          <a:p>
            <a:r>
              <a:rPr lang="en-US" dirty="0" err="1" smtClean="0"/>
              <a:t>Tenemos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799"/>
            <a:ext cx="8229600" cy="3048001"/>
          </a:xfrm>
        </p:spPr>
        <p:txBody>
          <a:bodyPr/>
          <a:lstStyle/>
          <a:p>
            <a:r>
              <a:rPr lang="en-US" sz="4000" dirty="0" err="1" smtClean="0">
                <a:solidFill>
                  <a:srgbClr val="7030A0"/>
                </a:solidFill>
              </a:rPr>
              <a:t>Tenemos</a:t>
            </a:r>
            <a:r>
              <a:rPr lang="en-US" sz="4000" dirty="0" smtClean="0">
                <a:solidFill>
                  <a:srgbClr val="7030A0"/>
                </a:solidFill>
              </a:rPr>
              <a:t> </a:t>
            </a:r>
            <a:r>
              <a:rPr lang="en-US" sz="4000" dirty="0" err="1" smtClean="0">
                <a:solidFill>
                  <a:srgbClr val="7030A0"/>
                </a:solidFill>
              </a:rPr>
              <a:t>que</a:t>
            </a:r>
            <a:r>
              <a:rPr lang="en-US" sz="4000" dirty="0" smtClean="0">
                <a:solidFill>
                  <a:srgbClr val="7030A0"/>
                </a:solidFill>
              </a:rPr>
              <a:t> </a:t>
            </a:r>
            <a:r>
              <a:rPr lang="en-US" sz="4000" dirty="0" err="1" smtClean="0">
                <a:solidFill>
                  <a:srgbClr val="7030A0"/>
                </a:solidFill>
              </a:rPr>
              <a:t>cambiar</a:t>
            </a:r>
            <a:r>
              <a:rPr lang="en-US" sz="4000" dirty="0" smtClean="0">
                <a:solidFill>
                  <a:srgbClr val="7030A0"/>
                </a:solidFill>
              </a:rPr>
              <a:t> </a:t>
            </a:r>
            <a:r>
              <a:rPr lang="en-US" sz="4000" dirty="0" smtClean="0"/>
              <a:t>el </a:t>
            </a:r>
            <a:r>
              <a:rPr lang="en-US" sz="4000" dirty="0" err="1" smtClean="0"/>
              <a:t>dinero</a:t>
            </a:r>
            <a:endParaRPr lang="en-US" sz="4000" dirty="0" smtClean="0"/>
          </a:p>
          <a:p>
            <a:endParaRPr lang="en-US" sz="4000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050" y="3166032"/>
            <a:ext cx="3771900" cy="26003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5400" y="5795665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We </a:t>
            </a:r>
            <a:r>
              <a:rPr lang="en-US" sz="2400" dirty="0" smtClean="0">
                <a:solidFill>
                  <a:srgbClr val="7030A0"/>
                </a:solidFill>
              </a:rPr>
              <a:t>have to change </a:t>
            </a:r>
            <a:r>
              <a:rPr lang="en-US" sz="2400" dirty="0" smtClean="0"/>
              <a:t>the money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41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1054</TotalTime>
  <Words>251</Words>
  <Application>Microsoft Office PowerPoint</Application>
  <PresentationFormat>On-screen Show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Hardcover</vt:lpstr>
      <vt:lpstr>Tener + que + infintive</vt:lpstr>
      <vt:lpstr>Hazlo</vt:lpstr>
      <vt:lpstr>Introduction</vt:lpstr>
      <vt:lpstr>Tener + que + infintive</vt:lpstr>
      <vt:lpstr>Conjugations for tener</vt:lpstr>
      <vt:lpstr>Tengo que</vt:lpstr>
      <vt:lpstr>Tienes que</vt:lpstr>
      <vt:lpstr>Tiene que</vt:lpstr>
      <vt:lpstr>Tenemos que</vt:lpstr>
      <vt:lpstr>Tienen que</vt:lpstr>
      <vt:lpstr>Check for understanding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Tener + que + infintive</dc:title>
  <dc:creator>Customer</dc:creator>
  <cp:lastModifiedBy>user</cp:lastModifiedBy>
  <cp:revision>7</cp:revision>
  <dcterms:created xsi:type="dcterms:W3CDTF">2012-01-31T02:40:32Z</dcterms:created>
  <dcterms:modified xsi:type="dcterms:W3CDTF">2012-02-01T13:28:21Z</dcterms:modified>
</cp:coreProperties>
</file>