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4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264" r:id="rId13"/>
    <p:sldId id="281" r:id="rId14"/>
    <p:sldId id="282" r:id="rId15"/>
    <p:sldId id="283" r:id="rId16"/>
    <p:sldId id="284" r:id="rId17"/>
    <p:sldId id="285" r:id="rId18"/>
    <p:sldId id="286" r:id="rId19"/>
    <p:sldId id="280" r:id="rId20"/>
    <p:sldId id="261" r:id="rId21"/>
    <p:sldId id="262" r:id="rId22"/>
    <p:sldId id="258" r:id="rId23"/>
    <p:sldId id="259" r:id="rId24"/>
    <p:sldId id="263" r:id="rId25"/>
    <p:sldId id="260" r:id="rId26"/>
    <p:sldId id="291" r:id="rId27"/>
    <p:sldId id="292" r:id="rId28"/>
    <p:sldId id="293" r:id="rId29"/>
    <p:sldId id="268" r:id="rId30"/>
    <p:sldId id="266" r:id="rId31"/>
    <p:sldId id="267" r:id="rId32"/>
    <p:sldId id="294" r:id="rId33"/>
    <p:sldId id="295" r:id="rId34"/>
    <p:sldId id="296" r:id="rId35"/>
    <p:sldId id="271" r:id="rId36"/>
    <p:sldId id="269" r:id="rId37"/>
    <p:sldId id="270" r:id="rId38"/>
    <p:sldId id="27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2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BF012-A3F7-4DD1-9088-EED8D92205C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BAF48-363F-445F-B3E5-F3920D08A9C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1.png"/><Relationship Id="rId4" Type="http://schemas.openxmlformats.org/officeDocument/2006/relationships/image" Target="../media/image1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1.png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11.png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11.png"/><Relationship Id="rId4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1.png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1.png"/><Relationship Id="rId4" Type="http://schemas.openxmlformats.org/officeDocument/2006/relationships/image" Target="../media/image1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1.png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1.png"/><Relationship Id="rId4" Type="http://schemas.openxmlformats.org/officeDocument/2006/relationships/image" Target="../media/image2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11.png"/><Relationship Id="rId4" Type="http://schemas.openxmlformats.org/officeDocument/2006/relationships/image" Target="../media/image2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11.png"/><Relationship Id="rId4" Type="http://schemas.openxmlformats.org/officeDocument/2006/relationships/image" Target="../media/image23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Hazlo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Tell your group the landforms </a:t>
            </a:r>
            <a:r>
              <a:rPr lang="en-US" dirty="0" smtClean="0"/>
              <a:t>that learned </a:t>
            </a:r>
            <a:r>
              <a:rPr lang="en-US" dirty="0"/>
              <a:t>last class. Show them the moves. Be ready to show and tell the class. </a:t>
            </a:r>
          </a:p>
          <a:p>
            <a:r>
              <a:rPr lang="en-US" dirty="0" smtClean="0"/>
              <a:t>Take out your homework from Friday, to be checked while you are doing the </a:t>
            </a:r>
            <a:r>
              <a:rPr lang="en-US" dirty="0" err="1" smtClean="0"/>
              <a:t>Hazlo</a:t>
            </a:r>
            <a:r>
              <a:rPr lang="en-US" dirty="0" smtClean="0"/>
              <a:t>. (5 sentences about the landforms in your country)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60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17509"/>
    </mc:Choice>
    <mc:Fallback xmlns="">
      <p:transition advTm="3175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 </a:t>
            </a:r>
            <a:r>
              <a:rPr lang="en-US" dirty="0" err="1"/>
              <a:t>desierto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057400"/>
            <a:ext cx="4572000" cy="3429000"/>
          </a:xfrm>
        </p:spPr>
      </p:pic>
      <p:sp>
        <p:nvSpPr>
          <p:cNvPr id="5" name="TextBox 4"/>
          <p:cNvSpPr txBox="1"/>
          <p:nvPr/>
        </p:nvSpPr>
        <p:spPr>
          <a:xfrm>
            <a:off x="228600" y="5791200"/>
            <a:ext cx="876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62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62"/>
    </mc:Choice>
    <mc:Fallback xmlns="">
      <p:transition spd="slow" advTm="1216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Vamos</a:t>
            </a:r>
            <a:r>
              <a:rPr lang="en-US" dirty="0" smtClean="0"/>
              <a:t> a </a:t>
            </a:r>
            <a:r>
              <a:rPr lang="en-US" dirty="0" err="1" smtClean="0"/>
              <a:t>aprender</a:t>
            </a:r>
            <a:r>
              <a:rPr lang="en-US" dirty="0" smtClean="0"/>
              <a:t> el </a:t>
            </a:r>
            <a:r>
              <a:rPr lang="en-US" dirty="0" err="1" smtClean="0"/>
              <a:t>resto</a:t>
            </a:r>
            <a:r>
              <a:rPr lang="en-US" dirty="0" smtClean="0"/>
              <a:t> del </a:t>
            </a:r>
            <a:r>
              <a:rPr lang="en-US" dirty="0" err="1" smtClean="0"/>
              <a:t>vocabulario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formas</a:t>
            </a:r>
            <a:r>
              <a:rPr lang="en-US" dirty="0" smtClean="0"/>
              <a:t> de </a:t>
            </a:r>
            <a:r>
              <a:rPr lang="en-US" dirty="0" err="1" smtClean="0"/>
              <a:t>tierra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66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7"/>
    </mc:Choice>
    <mc:Fallback xmlns="">
      <p:transition spd="slow" advTm="874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371600"/>
            <a:ext cx="4565695" cy="4565695"/>
          </a:xfrm>
        </p:spPr>
      </p:pic>
      <p:sp>
        <p:nvSpPr>
          <p:cNvPr id="7" name="Left Arrow 6"/>
          <p:cNvSpPr/>
          <p:nvPr/>
        </p:nvSpPr>
        <p:spPr>
          <a:xfrm>
            <a:off x="6400800" y="3467100"/>
            <a:ext cx="10668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333500" y="2286000"/>
            <a:ext cx="11430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2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52"/>
    </mc:Choice>
    <mc:Fallback xmlns="">
      <p:transition spd="slow" advTm="182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47800"/>
            <a:ext cx="3581400" cy="3581400"/>
          </a:xfrm>
        </p:spPr>
      </p:pic>
      <p:sp>
        <p:nvSpPr>
          <p:cNvPr id="7" name="Left Arrow 6"/>
          <p:cNvSpPr/>
          <p:nvPr/>
        </p:nvSpPr>
        <p:spPr>
          <a:xfrm>
            <a:off x="5537200" y="3810000"/>
            <a:ext cx="1066800" cy="228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07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35"/>
    </mc:Choice>
    <mc:Fallback xmlns="">
      <p:transition spd="slow" advTm="17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81200"/>
            <a:ext cx="4949544" cy="3215481"/>
          </a:xfrm>
        </p:spPr>
      </p:pic>
      <p:sp>
        <p:nvSpPr>
          <p:cNvPr id="7" name="Left Arrow 6"/>
          <p:cNvSpPr/>
          <p:nvPr/>
        </p:nvSpPr>
        <p:spPr>
          <a:xfrm>
            <a:off x="4419600" y="3124200"/>
            <a:ext cx="14478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9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68"/>
    </mc:Choice>
    <mc:Fallback xmlns="">
      <p:transition spd="slow" advTm="18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83133" cy="4052888"/>
          </a:xfr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45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33"/>
    </mc:Choice>
    <mc:Fallback xmlns="">
      <p:transition spd="slow" advTm="193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600200"/>
            <a:ext cx="5674043" cy="4052888"/>
          </a:xfrm>
        </p:spPr>
      </p:pic>
      <p:sp>
        <p:nvSpPr>
          <p:cNvPr id="3" name="Right Arrow 2"/>
          <p:cNvSpPr/>
          <p:nvPr/>
        </p:nvSpPr>
        <p:spPr>
          <a:xfrm>
            <a:off x="3276600" y="3581400"/>
            <a:ext cx="1600200" cy="5334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47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81"/>
    </mc:Choice>
    <mc:Fallback xmlns="">
      <p:transition spd="slow" advTm="164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752600"/>
            <a:ext cx="5151549" cy="365760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9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25"/>
    </mc:Choice>
    <mc:Fallback xmlns="">
      <p:transition spd="slow" advTm="168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97" y="1806575"/>
            <a:ext cx="3117606" cy="4052888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1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35"/>
    </mc:Choice>
    <mc:Fallback xmlns="">
      <p:transition spd="slow" advTm="202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isla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371600"/>
            <a:ext cx="4565695" cy="4565695"/>
          </a:xfrm>
        </p:spPr>
      </p:pic>
      <p:sp>
        <p:nvSpPr>
          <p:cNvPr id="4" name="TextBox 3"/>
          <p:cNvSpPr txBox="1"/>
          <p:nvPr/>
        </p:nvSpPr>
        <p:spPr>
          <a:xfrm>
            <a:off x="990600" y="60960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Cuba y Puerto Rico son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islas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2895600" y="2667000"/>
            <a:ext cx="304800" cy="838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6096000" y="3657600"/>
            <a:ext cx="304800" cy="609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2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83"/>
    </mc:Choice>
    <mc:Fallback xmlns="">
      <p:transition spd="slow" advTm="2368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</a:t>
            </a:r>
            <a:r>
              <a:rPr lang="en-US" dirty="0" err="1" smtClean="0"/>
              <a:t>cascada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981199"/>
            <a:ext cx="2286000" cy="3491345"/>
          </a:xfrm>
        </p:spPr>
      </p:pic>
      <p:sp>
        <p:nvSpPr>
          <p:cNvPr id="7" name="TextBox 6"/>
          <p:cNvSpPr txBox="1"/>
          <p:nvPr/>
        </p:nvSpPr>
        <p:spPr>
          <a:xfrm>
            <a:off x="1037823" y="5954607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Waterfall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71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58"/>
    </mc:Choice>
    <mc:Fallback xmlns="">
      <p:transition spd="slow" advTm="10458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mar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47800"/>
            <a:ext cx="3581400" cy="3581400"/>
          </a:xfrm>
        </p:spPr>
      </p:pic>
      <p:sp>
        <p:nvSpPr>
          <p:cNvPr id="5" name="TextBox 4"/>
          <p:cNvSpPr txBox="1"/>
          <p:nvPr/>
        </p:nvSpPr>
        <p:spPr>
          <a:xfrm>
            <a:off x="1066800" y="5334000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Cuba, Puerto Rico y la </a:t>
            </a:r>
            <a:r>
              <a:rPr lang="en-US" dirty="0" err="1" smtClean="0"/>
              <a:t>República</a:t>
            </a:r>
            <a:r>
              <a:rPr lang="en-US" dirty="0" smtClean="0"/>
              <a:t> </a:t>
            </a:r>
            <a:r>
              <a:rPr lang="en-US" dirty="0" err="1" smtClean="0"/>
              <a:t>Domincana</a:t>
            </a:r>
            <a:r>
              <a:rPr lang="en-US" dirty="0" smtClean="0"/>
              <a:t> </a:t>
            </a:r>
            <a:r>
              <a:rPr lang="en-US" dirty="0" err="1" smtClean="0"/>
              <a:t>están</a:t>
            </a:r>
            <a:r>
              <a:rPr lang="en-US" dirty="0" smtClean="0"/>
              <a:t> en el 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mar</a:t>
            </a:r>
            <a:r>
              <a:rPr lang="en-US" dirty="0" smtClean="0"/>
              <a:t> Caribe. 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3657600" y="4191000"/>
            <a:ext cx="457200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6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91"/>
    </mc:Choice>
    <mc:Fallback xmlns="">
      <p:transition spd="slow" advTm="3559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golfo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81200"/>
            <a:ext cx="4949544" cy="3215481"/>
          </a:xfrm>
        </p:spPr>
      </p:pic>
      <p:sp>
        <p:nvSpPr>
          <p:cNvPr id="5" name="TextBox 4"/>
          <p:cNvSpPr txBox="1"/>
          <p:nvPr/>
        </p:nvSpPr>
        <p:spPr>
          <a:xfrm>
            <a:off x="990600" y="54102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Al </a:t>
            </a:r>
            <a:r>
              <a:rPr lang="en-US" dirty="0" err="1" smtClean="0"/>
              <a:t>este</a:t>
            </a:r>
            <a:r>
              <a:rPr lang="en-US" dirty="0" smtClean="0"/>
              <a:t> de México hay El </a:t>
            </a:r>
            <a:r>
              <a:rPr lang="en-US" b="1" dirty="0" err="1">
                <a:solidFill>
                  <a:schemeClr val="tx2">
                    <a:lumMod val="25000"/>
                  </a:schemeClr>
                </a:solidFill>
              </a:rPr>
              <a:t>g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olfo</a:t>
            </a:r>
            <a:r>
              <a:rPr lang="en-US" dirty="0" smtClean="0"/>
              <a:t> de México. </a:t>
            </a:r>
            <a:endParaRPr lang="en-US" dirty="0"/>
          </a:p>
        </p:txBody>
      </p:sp>
      <p:sp>
        <p:nvSpPr>
          <p:cNvPr id="3" name="Left Arrow 2"/>
          <p:cNvSpPr/>
          <p:nvPr/>
        </p:nvSpPr>
        <p:spPr>
          <a:xfrm>
            <a:off x="4648200" y="3429000"/>
            <a:ext cx="9906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08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80"/>
    </mc:Choice>
    <mc:Fallback xmlns="">
      <p:transition spd="slow" advTm="2838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bahía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24000"/>
            <a:ext cx="6083133" cy="4052888"/>
          </a:xfrm>
        </p:spPr>
      </p:pic>
      <p:sp>
        <p:nvSpPr>
          <p:cNvPr id="4" name="TextBox 3"/>
          <p:cNvSpPr txBox="1"/>
          <p:nvPr/>
        </p:nvSpPr>
        <p:spPr>
          <a:xfrm>
            <a:off x="914400" y="59436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Al </a:t>
            </a:r>
            <a:r>
              <a:rPr lang="en-US" dirty="0" err="1" smtClean="0"/>
              <a:t>oeste</a:t>
            </a:r>
            <a:r>
              <a:rPr lang="en-US" dirty="0" smtClean="0"/>
              <a:t> de Chile hay la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bahía</a:t>
            </a:r>
            <a:r>
              <a:rPr lang="en-US" dirty="0" smtClean="0"/>
              <a:t> del </a:t>
            </a:r>
            <a:r>
              <a:rPr lang="en-US" dirty="0" err="1" smtClean="0"/>
              <a:t>Carnero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72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577"/>
    </mc:Choice>
    <mc:Fallback xmlns="">
      <p:transition spd="slow" advTm="30577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lago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600200"/>
            <a:ext cx="5674043" cy="4052888"/>
          </a:xfrm>
        </p:spPr>
      </p:pic>
      <p:sp>
        <p:nvSpPr>
          <p:cNvPr id="4" name="TextBox 3"/>
          <p:cNvSpPr txBox="1"/>
          <p:nvPr/>
        </p:nvSpPr>
        <p:spPr>
          <a:xfrm>
            <a:off x="990600" y="5943600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 el </a:t>
            </a:r>
            <a:r>
              <a:rPr lang="en-US" dirty="0" err="1" smtClean="0"/>
              <a:t>oeste</a:t>
            </a:r>
            <a:r>
              <a:rPr lang="en-US" dirty="0" smtClean="0"/>
              <a:t> de Nicaragua hay El </a:t>
            </a:r>
            <a:r>
              <a:rPr lang="en-US" dirty="0" err="1">
                <a:solidFill>
                  <a:schemeClr val="tx2">
                    <a:lumMod val="25000"/>
                  </a:schemeClr>
                </a:solidFill>
              </a:rPr>
              <a:t>l</a:t>
            </a:r>
            <a:r>
              <a:rPr lang="en-US" dirty="0" err="1" smtClean="0">
                <a:solidFill>
                  <a:schemeClr val="tx2">
                    <a:lumMod val="25000"/>
                  </a:schemeClr>
                </a:solidFill>
              </a:rPr>
              <a:t>ago</a:t>
            </a:r>
            <a:r>
              <a:rPr lang="en-US" dirty="0" smtClean="0"/>
              <a:t> de Nicaragua</a:t>
            </a:r>
            <a:endParaRPr lang="en-US" dirty="0"/>
          </a:p>
        </p:txBody>
      </p:sp>
      <p:sp>
        <p:nvSpPr>
          <p:cNvPr id="3" name="Right Arrow 2"/>
          <p:cNvSpPr/>
          <p:nvPr/>
        </p:nvSpPr>
        <p:spPr>
          <a:xfrm>
            <a:off x="3276600" y="3581400"/>
            <a:ext cx="1600200" cy="5334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5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06"/>
    </mc:Choice>
    <mc:Fallback xmlns="">
      <p:transition spd="slow" advTm="31006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río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752600"/>
            <a:ext cx="5151549" cy="3657600"/>
          </a:xfrm>
        </p:spPr>
      </p:pic>
      <p:sp>
        <p:nvSpPr>
          <p:cNvPr id="4" name="TextBox 3"/>
          <p:cNvSpPr txBox="1"/>
          <p:nvPr/>
        </p:nvSpPr>
        <p:spPr>
          <a:xfrm>
            <a:off x="990600" y="59436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 el </a:t>
            </a:r>
            <a:r>
              <a:rPr lang="en-US" dirty="0" err="1" smtClean="0"/>
              <a:t>norte</a:t>
            </a:r>
            <a:r>
              <a:rPr lang="en-US" dirty="0" smtClean="0"/>
              <a:t> de </a:t>
            </a:r>
            <a:r>
              <a:rPr lang="en-US" dirty="0" err="1" smtClean="0"/>
              <a:t>Perú</a:t>
            </a:r>
            <a:r>
              <a:rPr lang="en-US" dirty="0" smtClean="0"/>
              <a:t>, hay el </a:t>
            </a:r>
            <a:r>
              <a:rPr lang="es-ES" b="1" dirty="0" smtClean="0">
                <a:solidFill>
                  <a:schemeClr val="tx2">
                    <a:lumMod val="25000"/>
                  </a:schemeClr>
                </a:solidFill>
                <a:effectLst/>
              </a:rPr>
              <a:t>río</a:t>
            </a:r>
            <a:r>
              <a:rPr lang="es-ES" b="1" dirty="0" smtClean="0">
                <a:effectLst/>
              </a:rPr>
              <a:t> </a:t>
            </a:r>
            <a:r>
              <a:rPr lang="es-ES" dirty="0" smtClean="0">
                <a:effectLst/>
              </a:rPr>
              <a:t>Amazonas.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58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25"/>
    </mc:Choice>
    <mc:Fallback xmlns="">
      <p:transition spd="slow" advTm="33325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estrecho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97" y="1806575"/>
            <a:ext cx="3117606" cy="4052888"/>
          </a:xfrm>
        </p:spPr>
      </p:pic>
      <p:sp>
        <p:nvSpPr>
          <p:cNvPr id="4" name="TextBox 3"/>
          <p:cNvSpPr txBox="1"/>
          <p:nvPr/>
        </p:nvSpPr>
        <p:spPr>
          <a:xfrm>
            <a:off x="914400" y="60198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 el </a:t>
            </a:r>
            <a:r>
              <a:rPr lang="en-US" dirty="0" err="1" smtClean="0"/>
              <a:t>sur</a:t>
            </a:r>
            <a:r>
              <a:rPr lang="en-US" dirty="0" smtClean="0"/>
              <a:t> de Chile hay El </a:t>
            </a:r>
            <a:r>
              <a:rPr lang="en-US" b="1" dirty="0" err="1">
                <a:solidFill>
                  <a:schemeClr val="tx2">
                    <a:lumMod val="25000"/>
                  </a:schemeClr>
                </a:solidFill>
              </a:rPr>
              <a:t>e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strecho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 smtClean="0"/>
              <a:t>Magallanes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5257800" y="2667000"/>
            <a:ext cx="381000" cy="762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5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33"/>
    </mc:Choice>
    <mc:Fallback xmlns="">
      <p:transition spd="slow" advTm="3123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63" y="1806575"/>
            <a:ext cx="6085274" cy="4052888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0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11"/>
    </mc:Choice>
    <mc:Fallback xmlns="">
      <p:transition spd="slow" advTm="16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531" y="1676400"/>
            <a:ext cx="2704838" cy="4051300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6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88"/>
    </mc:Choice>
    <mc:Fallback xmlns="">
      <p:transition spd="slow" advTm="17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6400"/>
            <a:ext cx="5092700" cy="3810000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6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15"/>
    </mc:Choice>
    <mc:Fallback xmlns="">
      <p:transition spd="slow" advTm="15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campo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63" y="1806575"/>
            <a:ext cx="6085274" cy="4052888"/>
          </a:xfrm>
        </p:spPr>
      </p:pic>
      <p:sp>
        <p:nvSpPr>
          <p:cNvPr id="4" name="TextBox 3"/>
          <p:cNvSpPr txBox="1"/>
          <p:nvPr/>
        </p:nvSpPr>
        <p:spPr>
          <a:xfrm>
            <a:off x="990600" y="59436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 el </a:t>
            </a:r>
            <a:r>
              <a:rPr lang="en-US" b="1" dirty="0" smtClean="0">
                <a:solidFill>
                  <a:schemeClr val="tx2">
                    <a:lumMod val="25000"/>
                  </a:schemeClr>
                </a:solidFill>
              </a:rPr>
              <a:t>campo</a:t>
            </a:r>
            <a:r>
              <a:rPr lang="en-US" dirty="0" smtClean="0"/>
              <a:t> en el </a:t>
            </a:r>
            <a:r>
              <a:rPr lang="en-US" dirty="0" err="1" smtClean="0"/>
              <a:t>norte</a:t>
            </a:r>
            <a:r>
              <a:rPr lang="en-US" dirty="0" smtClean="0"/>
              <a:t> de Argentina.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38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121"/>
    </mc:Choice>
    <mc:Fallback xmlns="">
      <p:transition spd="slow" advTm="2712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</a:t>
            </a:r>
            <a:r>
              <a:rPr lang="en-US" dirty="0" err="1" smtClean="0"/>
              <a:t>colina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057400"/>
            <a:ext cx="4738806" cy="3175000"/>
          </a:xfrm>
        </p:spPr>
      </p:pic>
      <p:sp>
        <p:nvSpPr>
          <p:cNvPr id="5" name="TextBox 4"/>
          <p:cNvSpPr txBox="1"/>
          <p:nvPr/>
        </p:nvSpPr>
        <p:spPr>
          <a:xfrm>
            <a:off x="1117600" y="5779532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Hill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27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6"/>
    </mc:Choice>
    <mc:Fallback xmlns="">
      <p:transition spd="slow" advTm="10496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bosque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531" y="1676400"/>
            <a:ext cx="2704838" cy="4051300"/>
          </a:xfrm>
        </p:spPr>
      </p:pic>
      <p:sp>
        <p:nvSpPr>
          <p:cNvPr id="4" name="TextBox 3"/>
          <p:cNvSpPr txBox="1"/>
          <p:nvPr/>
        </p:nvSpPr>
        <p:spPr>
          <a:xfrm>
            <a:off x="1143000" y="59436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 un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bosque</a:t>
            </a:r>
            <a:r>
              <a:rPr lang="en-US" dirty="0" smtClean="0"/>
              <a:t> en el </a:t>
            </a:r>
            <a:r>
              <a:rPr lang="en-US" dirty="0" err="1" smtClean="0"/>
              <a:t>sur</a:t>
            </a:r>
            <a:r>
              <a:rPr lang="en-US" dirty="0" smtClean="0"/>
              <a:t> de México.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4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46"/>
    </mc:Choice>
    <mc:Fallback xmlns="">
      <p:transition spd="slow" advTm="26446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jungla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676400"/>
            <a:ext cx="5092700" cy="3810000"/>
          </a:xfrm>
        </p:spPr>
      </p:pic>
      <p:sp>
        <p:nvSpPr>
          <p:cNvPr id="5" name="TextBox 4"/>
          <p:cNvSpPr txBox="1"/>
          <p:nvPr/>
        </p:nvSpPr>
        <p:spPr>
          <a:xfrm>
            <a:off x="1066800" y="56388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 </a:t>
            </a:r>
            <a:r>
              <a:rPr lang="en-US" dirty="0" err="1" smtClean="0"/>
              <a:t>Perú</a:t>
            </a:r>
            <a:r>
              <a:rPr lang="en-US" dirty="0" smtClean="0"/>
              <a:t> hay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jungla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04"/>
    </mc:Choice>
    <mc:Fallback xmlns="">
      <p:transition spd="slow" advTm="24304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313083"/>
            <a:ext cx="7124700" cy="3039872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6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89"/>
    </mc:Choice>
    <mc:Fallback xmlns="">
      <p:transition spd="slow" advTm="20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00200"/>
            <a:ext cx="3182406" cy="4052888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3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2"/>
    </mc:Choice>
    <mc:Fallback xmlns="">
      <p:transition spd="slow" advTm="19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1896269"/>
            <a:ext cx="5410200" cy="3873500"/>
          </a:xfrm>
        </p:spPr>
      </p:pic>
      <p:sp>
        <p:nvSpPr>
          <p:cNvPr id="6" name="Left Arrow 5"/>
          <p:cNvSpPr/>
          <p:nvPr/>
        </p:nvSpPr>
        <p:spPr>
          <a:xfrm>
            <a:off x="6604000" y="2120900"/>
            <a:ext cx="1600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2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90"/>
    </mc:Choice>
    <mc:Fallback xmlns="">
      <p:transition spd="slow" advTm="22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glaciar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313083"/>
            <a:ext cx="7124700" cy="3039872"/>
          </a:xfrm>
        </p:spPr>
      </p:pic>
      <p:sp>
        <p:nvSpPr>
          <p:cNvPr id="5" name="TextBox 4"/>
          <p:cNvSpPr txBox="1"/>
          <p:nvPr/>
        </p:nvSpPr>
        <p:spPr>
          <a:xfrm>
            <a:off x="914400" y="571500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 Bolivia hay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glaciar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llama </a:t>
            </a:r>
            <a:r>
              <a:rPr lang="en-US" dirty="0"/>
              <a:t>Laguna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Glaciar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89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857"/>
    </mc:Choice>
    <mc:Fallback xmlns="">
      <p:transition spd="slow" advTm="4085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volcán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00200"/>
            <a:ext cx="3182406" cy="4052888"/>
          </a:xfrm>
        </p:spPr>
      </p:pic>
      <p:sp>
        <p:nvSpPr>
          <p:cNvPr id="4" name="TextBox 3"/>
          <p:cNvSpPr txBox="1"/>
          <p:nvPr/>
        </p:nvSpPr>
        <p:spPr>
          <a:xfrm>
            <a:off x="1066800" y="60198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Hay </a:t>
            </a:r>
            <a:r>
              <a:rPr lang="en-US" dirty="0" err="1" smtClean="0"/>
              <a:t>muchos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volcanes</a:t>
            </a:r>
            <a:r>
              <a:rPr lang="en-US" dirty="0" smtClean="0"/>
              <a:t> </a:t>
            </a:r>
            <a:r>
              <a:rPr lang="en-US" dirty="0" err="1" smtClean="0"/>
              <a:t>desde</a:t>
            </a:r>
            <a:r>
              <a:rPr lang="en-US" dirty="0" smtClean="0"/>
              <a:t> el </a:t>
            </a:r>
            <a:r>
              <a:rPr lang="en-US" dirty="0" err="1" smtClean="0"/>
              <a:t>sur</a:t>
            </a:r>
            <a:r>
              <a:rPr lang="en-US" dirty="0" smtClean="0"/>
              <a:t> de </a:t>
            </a:r>
            <a:r>
              <a:rPr lang="en-US" dirty="0" err="1" smtClean="0"/>
              <a:t>Perú</a:t>
            </a:r>
            <a:r>
              <a:rPr lang="en-US" dirty="0" smtClean="0"/>
              <a:t> hasta el </a:t>
            </a:r>
            <a:r>
              <a:rPr lang="en-US" dirty="0" err="1" smtClean="0"/>
              <a:t>sur</a:t>
            </a:r>
            <a:r>
              <a:rPr lang="en-US" dirty="0" smtClean="0"/>
              <a:t> de Chile.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65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925"/>
    </mc:Choice>
    <mc:Fallback xmlns="">
      <p:transition spd="slow" advTm="40925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</a:t>
            </a:r>
            <a:r>
              <a:rPr lang="en-US" dirty="0" err="1" smtClean="0"/>
              <a:t>meseta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1896269"/>
            <a:ext cx="5410200" cy="3873500"/>
          </a:xfrm>
        </p:spPr>
      </p:pic>
      <p:sp>
        <p:nvSpPr>
          <p:cNvPr id="4" name="TextBox 3"/>
          <p:cNvSpPr txBox="1"/>
          <p:nvPr/>
        </p:nvSpPr>
        <p:spPr>
          <a:xfrm>
            <a:off x="1143000" y="6019800"/>
            <a:ext cx="708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 Paraguay hay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tx2">
                    <a:lumMod val="25000"/>
                  </a:schemeClr>
                </a:solidFill>
              </a:rPr>
              <a:t>meseta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llama </a:t>
            </a:r>
            <a:r>
              <a:rPr lang="en-US" dirty="0"/>
              <a:t>La </a:t>
            </a:r>
            <a:r>
              <a:rPr lang="en-US" b="1" dirty="0" err="1">
                <a:solidFill>
                  <a:schemeClr val="tx2">
                    <a:lumMod val="25000"/>
                  </a:schemeClr>
                </a:solidFill>
              </a:rPr>
              <a:t>meseta</a:t>
            </a:r>
            <a:r>
              <a:rPr lang="en-US" dirty="0"/>
              <a:t> de </a:t>
            </a:r>
            <a:r>
              <a:rPr lang="en-US" dirty="0" smtClean="0"/>
              <a:t>Paraná</a:t>
            </a:r>
            <a:r>
              <a:rPr lang="en-US" dirty="0"/>
              <a:t>.</a:t>
            </a:r>
          </a:p>
        </p:txBody>
      </p:sp>
      <p:sp>
        <p:nvSpPr>
          <p:cNvPr id="6" name="Left Arrow 5"/>
          <p:cNvSpPr/>
          <p:nvPr/>
        </p:nvSpPr>
        <p:spPr>
          <a:xfrm>
            <a:off x="6604000" y="2120900"/>
            <a:ext cx="16002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50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090"/>
    </mc:Choice>
    <mc:Fallback xmlns="">
      <p:transition spd="slow" advTm="3609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600" dirty="0">
                <a:solidFill>
                  <a:schemeClr val="tx2">
                    <a:lumMod val="25000"/>
                  </a:schemeClr>
                </a:solidFill>
              </a:rPr>
              <a:t>En </a:t>
            </a:r>
            <a:r>
              <a:rPr lang="en-US" sz="2600" u="sng" dirty="0">
                <a:solidFill>
                  <a:schemeClr val="tx2">
                    <a:lumMod val="25000"/>
                  </a:schemeClr>
                </a:solidFill>
              </a:rPr>
              <a:t>___________</a:t>
            </a:r>
            <a:r>
              <a:rPr lang="en-US" sz="2600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2600" dirty="0" smtClean="0">
                <a:solidFill>
                  <a:schemeClr val="tx2">
                    <a:lumMod val="25000"/>
                  </a:schemeClr>
                </a:solidFill>
              </a:rPr>
              <a:t>hay </a:t>
            </a:r>
            <a:r>
              <a:rPr lang="en-US" sz="2600" u="sng" dirty="0" smtClean="0">
                <a:solidFill>
                  <a:schemeClr val="tx2">
                    <a:lumMod val="25000"/>
                  </a:schemeClr>
                </a:solidFill>
              </a:rPr>
              <a:t>__________. </a:t>
            </a:r>
            <a:endParaRPr lang="en-US" sz="2600" u="sng" dirty="0">
              <a:solidFill>
                <a:schemeClr val="tx2">
                  <a:lumMod val="25000"/>
                </a:schemeClr>
              </a:solidFill>
            </a:endParaRPr>
          </a:p>
          <a:p>
            <a:pPr lvl="1"/>
            <a:r>
              <a:rPr lang="en-US" sz="2300" dirty="0"/>
              <a:t>In (country) there </a:t>
            </a:r>
            <a:r>
              <a:rPr lang="en-US" sz="2300" dirty="0" smtClean="0"/>
              <a:t>is/are </a:t>
            </a:r>
            <a:r>
              <a:rPr lang="en-US" sz="2300" dirty="0"/>
              <a:t>(landform</a:t>
            </a:r>
            <a:r>
              <a:rPr lang="en-US" sz="2300" dirty="0" smtClean="0"/>
              <a:t>).</a:t>
            </a:r>
          </a:p>
          <a:p>
            <a:pPr lvl="1"/>
            <a:endParaRPr lang="en-US" sz="2300" dirty="0"/>
          </a:p>
          <a:p>
            <a:pPr lvl="1"/>
            <a:endParaRPr lang="en-US" sz="2300" dirty="0" smtClean="0"/>
          </a:p>
          <a:p>
            <a:pPr lvl="1"/>
            <a:endParaRPr lang="en-US" sz="2300" dirty="0" smtClean="0"/>
          </a:p>
          <a:p>
            <a:pPr marL="457200" lvl="1" indent="0">
              <a:buNone/>
            </a:pPr>
            <a:endParaRPr lang="en-US" sz="2300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en-US" sz="2600" dirty="0" smtClean="0">
                <a:solidFill>
                  <a:schemeClr val="tx2">
                    <a:lumMod val="25000"/>
                  </a:schemeClr>
                </a:solidFill>
              </a:rPr>
              <a:t>Hay __________ en el _________ de _________.</a:t>
            </a:r>
          </a:p>
          <a:p>
            <a:pPr lvl="1"/>
            <a:r>
              <a:rPr lang="en-US" sz="2300" dirty="0" smtClean="0"/>
              <a:t>There is/are (landform) in the (direction) of (country)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2200" dirty="0"/>
          </a:p>
          <a:p>
            <a:pPr lvl="1"/>
            <a:r>
              <a:rPr lang="en-US" sz="2600" dirty="0"/>
              <a:t>www.exploramundoinc.wikispaces.com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142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30"/>
    </mc:Choice>
    <mc:Fallback xmlns="">
      <p:transition spd="slow" advTm="5553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montaña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057400"/>
            <a:ext cx="5232400" cy="3721100"/>
          </a:xfrm>
        </p:spPr>
      </p:pic>
      <p:sp>
        <p:nvSpPr>
          <p:cNvPr id="5" name="TextBox 4"/>
          <p:cNvSpPr txBox="1"/>
          <p:nvPr/>
        </p:nvSpPr>
        <p:spPr>
          <a:xfrm>
            <a:off x="469900" y="6127234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Mountain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52"/>
    </mc:Choice>
    <mc:Fallback xmlns="">
      <p:transition spd="slow" advTm="895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/>
              <a:t>cañón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981200"/>
            <a:ext cx="4619625" cy="3076575"/>
          </a:xfrm>
        </p:spPr>
      </p:pic>
      <p:sp>
        <p:nvSpPr>
          <p:cNvPr id="5" name="TextBox 4"/>
          <p:cNvSpPr txBox="1"/>
          <p:nvPr/>
        </p:nvSpPr>
        <p:spPr>
          <a:xfrm>
            <a:off x="1447800" y="59436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Canyon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48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7"/>
    </mc:Choice>
    <mc:Fallback xmlns="">
      <p:transition spd="slow" advTm="956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l </a:t>
            </a:r>
            <a:r>
              <a:rPr lang="en-US" dirty="0" err="1" smtClean="0"/>
              <a:t>valle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524000"/>
            <a:ext cx="5770880" cy="4328160"/>
          </a:xfrm>
        </p:spPr>
      </p:pic>
      <p:sp>
        <p:nvSpPr>
          <p:cNvPr id="5" name="Left Arrow 4"/>
          <p:cNvSpPr/>
          <p:nvPr/>
        </p:nvSpPr>
        <p:spPr>
          <a:xfrm>
            <a:off x="5638800" y="3505200"/>
            <a:ext cx="2209800" cy="609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60960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Valley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22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7"/>
    </mc:Choice>
    <mc:Fallback xmlns="">
      <p:transition spd="slow" advTm="735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en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í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ns</a:t>
            </a:r>
            <a:r>
              <a:rPr lang="en-US" dirty="0" err="1" smtClean="0"/>
              <a:t>ula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47800"/>
            <a:ext cx="8229600" cy="4572000"/>
          </a:xfrm>
        </p:spPr>
      </p:pic>
      <p:sp>
        <p:nvSpPr>
          <p:cNvPr id="5" name="TextBox 4"/>
          <p:cNvSpPr txBox="1"/>
          <p:nvPr/>
        </p:nvSpPr>
        <p:spPr>
          <a:xfrm>
            <a:off x="457200" y="61722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Peninsula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663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5"/>
    </mc:Choice>
    <mc:Fallback xmlns="">
      <p:transition spd="slow" advTm="932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 </a:t>
            </a:r>
            <a:r>
              <a:rPr lang="en-US" dirty="0" err="1"/>
              <a:t>océano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752600"/>
            <a:ext cx="7162800" cy="3979333"/>
          </a:xfrm>
        </p:spPr>
      </p:pic>
      <p:sp>
        <p:nvSpPr>
          <p:cNvPr id="5" name="TextBox 4"/>
          <p:cNvSpPr txBox="1"/>
          <p:nvPr/>
        </p:nvSpPr>
        <p:spPr>
          <a:xfrm>
            <a:off x="762000" y="58674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Ocean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2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00"/>
    </mc:Choice>
    <mc:Fallback xmlns="">
      <p:transition spd="slow" advTm="86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a playa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86000"/>
            <a:ext cx="4747450" cy="3124200"/>
          </a:xfrm>
        </p:spPr>
      </p:pic>
      <p:sp>
        <p:nvSpPr>
          <p:cNvPr id="5" name="TextBox 4"/>
          <p:cNvSpPr txBox="1"/>
          <p:nvPr/>
        </p:nvSpPr>
        <p:spPr>
          <a:xfrm>
            <a:off x="914400" y="5638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Beach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79"/>
    </mc:Choice>
    <mc:Fallback xmlns="">
      <p:transition spd="slow" advTm="7479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1229</TotalTime>
  <Words>291</Words>
  <Application>Microsoft Office PowerPoint</Application>
  <PresentationFormat>On-screen Show (4:3)</PresentationFormat>
  <Paragraphs>63</Paragraphs>
  <Slides>38</Slides>
  <Notes>0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Winter</vt:lpstr>
      <vt:lpstr>Hazlo</vt:lpstr>
      <vt:lpstr>la cascada</vt:lpstr>
      <vt:lpstr>la colina</vt:lpstr>
      <vt:lpstr>la montaña</vt:lpstr>
      <vt:lpstr>el cañón</vt:lpstr>
      <vt:lpstr>el valle</vt:lpstr>
      <vt:lpstr>la península</vt:lpstr>
      <vt:lpstr>el océano</vt:lpstr>
      <vt:lpstr>la playa</vt:lpstr>
      <vt:lpstr>el desierto</vt:lpstr>
      <vt:lpstr>Hoy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 isla</vt:lpstr>
      <vt:lpstr>el mar</vt:lpstr>
      <vt:lpstr>el golfo</vt:lpstr>
      <vt:lpstr>la bahía</vt:lpstr>
      <vt:lpstr>el lago</vt:lpstr>
      <vt:lpstr>el río</vt:lpstr>
      <vt:lpstr>el estrecho</vt:lpstr>
      <vt:lpstr>PowerPoint Presentation</vt:lpstr>
      <vt:lpstr>PowerPoint Presentation</vt:lpstr>
      <vt:lpstr>PowerPoint Presentation</vt:lpstr>
      <vt:lpstr>el campo</vt:lpstr>
      <vt:lpstr>el bosque</vt:lpstr>
      <vt:lpstr>la jungla</vt:lpstr>
      <vt:lpstr>PowerPoint Presentation</vt:lpstr>
      <vt:lpstr>PowerPoint Presentation</vt:lpstr>
      <vt:lpstr>PowerPoint Presentation</vt:lpstr>
      <vt:lpstr>la glaciar</vt:lpstr>
      <vt:lpstr>el volcán</vt:lpstr>
      <vt:lpstr>la meseta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Geografía</dc:title>
  <dc:creator>user</dc:creator>
  <cp:lastModifiedBy>Customer</cp:lastModifiedBy>
  <cp:revision>17</cp:revision>
  <dcterms:created xsi:type="dcterms:W3CDTF">2012-01-18T18:55:57Z</dcterms:created>
  <dcterms:modified xsi:type="dcterms:W3CDTF">2012-01-25T01:06:11Z</dcterms:modified>
</cp:coreProperties>
</file>